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8"/>
  </p:notesMasterIdLst>
  <p:handoutMasterIdLst>
    <p:handoutMasterId r:id="rId19"/>
  </p:handoutMasterIdLst>
  <p:sldIdLst>
    <p:sldId id="269" r:id="rId2"/>
    <p:sldId id="338" r:id="rId3"/>
    <p:sldId id="354" r:id="rId4"/>
    <p:sldId id="359" r:id="rId5"/>
    <p:sldId id="346" r:id="rId6"/>
    <p:sldId id="348" r:id="rId7"/>
    <p:sldId id="358" r:id="rId8"/>
    <p:sldId id="347" r:id="rId9"/>
    <p:sldId id="349" r:id="rId10"/>
    <p:sldId id="350" r:id="rId11"/>
    <p:sldId id="356" r:id="rId12"/>
    <p:sldId id="352" r:id="rId13"/>
    <p:sldId id="360" r:id="rId14"/>
    <p:sldId id="357" r:id="rId15"/>
    <p:sldId id="337" r:id="rId16"/>
    <p:sldId id="353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9966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7583" autoAdjust="0"/>
    <p:restoredTop sz="94646" autoAdjust="0"/>
  </p:normalViewPr>
  <p:slideViewPr>
    <p:cSldViewPr>
      <p:cViewPr varScale="1">
        <p:scale>
          <a:sx n="62" d="100"/>
          <a:sy n="62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4" tIns="48333" rIns="96664" bIns="48333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4" tIns="48333" rIns="96664" bIns="48333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r>
              <a:rPr lang="en-US"/>
              <a:t>9/9/2016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4" tIns="48333" rIns="96664" bIns="48333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4" tIns="48333" rIns="96664" bIns="48333" rtlCol="0" anchor="b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F853C9E-3F93-4C55-BB92-7AD869FA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269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4" tIns="48333" rIns="96664" bIns="483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4" tIns="48333" rIns="96664" bIns="483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9/9/2016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4" tIns="48333" rIns="96664" bIns="48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4" tIns="48333" rIns="96664" bIns="48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4" tIns="48333" rIns="96664" bIns="483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60716F5-4E49-4A94-AA66-EC36EF757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5036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882E6-9962-42A8-8A87-B9FB874A59F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9/9/2016</a:t>
            </a:r>
          </a:p>
        </p:txBody>
      </p:sp>
    </p:spTree>
    <p:extLst>
      <p:ext uri="{BB962C8B-B14F-4D97-AF65-F5344CB8AC3E}">
        <p14:creationId xmlns:p14="http://schemas.microsoft.com/office/powerpoint/2010/main" val="106384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0E972-C292-43DE-920C-32E700C989D9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3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9/9/2016</a:t>
            </a:r>
          </a:p>
        </p:txBody>
      </p:sp>
    </p:spTree>
    <p:extLst>
      <p:ext uri="{BB962C8B-B14F-4D97-AF65-F5344CB8AC3E}">
        <p14:creationId xmlns:p14="http://schemas.microsoft.com/office/powerpoint/2010/main" val="640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9CD26-D722-4928-B7F8-49A5E91FA5C1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9/9/2016</a:t>
            </a:r>
          </a:p>
        </p:txBody>
      </p:sp>
    </p:spTree>
    <p:extLst>
      <p:ext uri="{BB962C8B-B14F-4D97-AF65-F5344CB8AC3E}">
        <p14:creationId xmlns:p14="http://schemas.microsoft.com/office/powerpoint/2010/main" val="196261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5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4763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4350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5525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52725" indent="-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9925" indent="-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7125" indent="-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4325" indent="-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39B0B7-625A-4C8D-B131-5789281EC43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9/9/2016</a:t>
            </a:r>
          </a:p>
        </p:txBody>
      </p:sp>
    </p:spTree>
    <p:extLst>
      <p:ext uri="{BB962C8B-B14F-4D97-AF65-F5344CB8AC3E}">
        <p14:creationId xmlns:p14="http://schemas.microsoft.com/office/powerpoint/2010/main" val="347309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3DA0-0F31-4091-AF11-46838F70EB9D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13B0-DC04-45CE-B4E7-AFA2752E0F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8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8311-E7A9-479B-A344-DB0D0F103D29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0E8D-9173-41EF-A7AC-62476EA94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89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B9CF-553F-449C-90ED-2A6E2513564F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2003-2DD5-4B58-8A2A-68FAE8BF53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23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1BE5-4479-4563-9705-B8A44AF46A90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2E04-FCEE-4B21-A0A1-C40AB67AA4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31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6F2D-9C11-4B52-BF8D-5795B605447A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D326-56F9-4601-97F0-11CEA71E0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70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F613-1984-4287-A75B-10421DE29060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0AA8-85F3-476B-8375-FE1E8120BC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890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AD22-24FE-41C6-9191-8EAD15C6390C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0683-33B2-4487-8D14-31931D3779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2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E27C-BD35-440D-8C4F-37B18E1EFA19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D2BB-EBC6-4B0F-A1A7-EF2E1B129B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6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24D52-6907-490F-A667-D80E9EB79026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832D-1E68-470C-A497-87867C852C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1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51EF-1AF5-4BEB-AA5F-1E122A6A62FF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D117-1501-4F31-A6EE-8E197A494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3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716E-FDF2-4FF0-BE27-58A9BDA828E8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8A64-DAB1-468B-8B13-CF5F66BFEC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5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D8D4-F438-4E5E-98B7-02862B5D51BA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6BE-8C15-4BAC-8C00-9546C07ABB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402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845C-0707-4B4E-B15A-7AE9AF37553D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A32E-4F1F-4771-9FFD-5AFA4BA498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4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025D024-E319-477C-B54F-209D38BDBF95}" type="datetime1">
              <a:rPr lang="en-US"/>
              <a:pPr>
                <a:defRPr/>
              </a:pPr>
              <a:t>12/8/2017</a:t>
            </a:fld>
            <a:endParaRPr lang="en-US" dirty="0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© Bojorquez Law Firm, PC (2016)</a:t>
            </a:r>
            <a:endParaRPr lang="en-US" dirty="0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ED124B-BA15-4543-A539-9992C86CD5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 descr="Brown marble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85800" y="1219200"/>
            <a:ext cx="82296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09600" y="1066800"/>
            <a:ext cx="838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86800" cy="14478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Better Board Meetings:</a:t>
            </a:r>
            <a:br>
              <a:rPr lang="en-US" altLang="en-US" sz="3600" dirty="0" smtClean="0"/>
            </a:br>
            <a:r>
              <a:rPr lang="en-US" altLang="en-US" sz="2800" dirty="0" smtClean="0">
                <a:solidFill>
                  <a:srgbClr val="0000CC"/>
                </a:solidFill>
              </a:rPr>
              <a:t>Roles, </a:t>
            </a:r>
            <a:r>
              <a:rPr lang="en-US" altLang="en-US" sz="2800" dirty="0">
                <a:solidFill>
                  <a:srgbClr val="0000CC"/>
                </a:solidFill>
              </a:rPr>
              <a:t>Procedures </a:t>
            </a:r>
            <a:r>
              <a:rPr lang="en-US" altLang="en-US" sz="2800" dirty="0" smtClean="0">
                <a:solidFill>
                  <a:srgbClr val="0000CC"/>
                </a:solidFill>
              </a:rPr>
              <a:t>&amp; Tips</a:t>
            </a:r>
          </a:p>
        </p:txBody>
      </p:sp>
      <p:pic>
        <p:nvPicPr>
          <p:cNvPr id="4100" name="Picture 2" descr="\\blfapp01\redirected$\sharon_BLF\Desktop\Important Resources\Boj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53088"/>
            <a:ext cx="1663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5334000"/>
            <a:ext cx="457200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600" dirty="0">
                <a:latin typeface="+mn-lt"/>
              </a:rPr>
              <a:t>by: Alan Bojorquez</a:t>
            </a:r>
          </a:p>
          <a:p>
            <a:pPr algn="ctr">
              <a:defRPr/>
            </a:pPr>
            <a:endParaRPr lang="en-US" altLang="en-US" sz="1600" dirty="0">
              <a:latin typeface="+mn-lt"/>
            </a:endParaRPr>
          </a:p>
          <a:p>
            <a:pPr algn="ctr">
              <a:defRPr/>
            </a:pPr>
            <a:r>
              <a:rPr lang="en-US" altLang="en-US" sz="1600" dirty="0">
                <a:latin typeface="+mn-lt"/>
              </a:rPr>
              <a:t>Central Texas Council of Governments</a:t>
            </a:r>
          </a:p>
          <a:p>
            <a:pPr algn="ctr">
              <a:defRPr/>
            </a:pPr>
            <a:r>
              <a:rPr lang="en-US" altLang="en-US" sz="1600" i="1" dirty="0">
                <a:latin typeface="+mn-lt"/>
              </a:rPr>
              <a:t>Municipal Law Training </a:t>
            </a:r>
            <a:r>
              <a:rPr lang="en-US" altLang="en-US" sz="1600" i="1" dirty="0" smtClean="0">
                <a:latin typeface="+mn-lt"/>
              </a:rPr>
              <a:t>2017</a:t>
            </a:r>
            <a:endParaRPr lang="en-US" altLang="en-US" sz="1600" i="1" dirty="0">
              <a:latin typeface="+mn-lt"/>
            </a:endParaRPr>
          </a:p>
          <a:p>
            <a:pPr algn="ctr">
              <a:defRPr/>
            </a:pPr>
            <a:r>
              <a:rPr lang="en-US" altLang="en-US" sz="1600" dirty="0" smtClean="0">
                <a:latin typeface="+mn-lt"/>
              </a:rPr>
              <a:t>December 8, 2017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81200"/>
            <a:ext cx="3160713" cy="3124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Typical Sequence of Meetings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E539E-6295-4A3A-B09B-02330D964F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229600" cy="1143000"/>
          </a:xfrm>
        </p:spPr>
        <p:txBody>
          <a:bodyPr/>
          <a:lstStyle/>
          <a:p>
            <a:r>
              <a:rPr lang="en-US" altLang="en-US" sz="4800" smtClean="0"/>
              <a:t>Typical Meeting Sequence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5426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Call to Order, Greeting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Role Call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Invocation, Pledge(s), Proclamations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Public Comment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Agenda Items (Open Session &amp; Executive Session)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Staff Briefing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Applicant (Requestor, Proponent)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Consultant.  Expert Testimony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Public Hearing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Motion.  Second</a:t>
            </a:r>
            <a:endParaRPr lang="en-US" altLang="en-US" sz="20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Vote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9861A-5EF1-4FEB-BD03-965224FA8D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49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Executive Session: </a:t>
            </a:r>
            <a:r>
              <a:rPr lang="en-US" i="1" dirty="0" smtClean="0">
                <a:solidFill>
                  <a:srgbClr val="0000CC"/>
                </a:solidFill>
              </a:rPr>
              <a:t>Before / During / End? </a:t>
            </a:r>
            <a:endParaRPr lang="en-US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Traits of Successful Members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4799013"/>
          </a:xfrm>
        </p:spPr>
        <p:txBody>
          <a:bodyPr/>
          <a:lstStyle/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Lead with a Positive Agenda (+)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Embrace all matters before your board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open to possibilities (open to discovery)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supportive of others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Share Data (don’t hoard info or ambush)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Seek &amp; Build </a:t>
            </a:r>
            <a:r>
              <a:rPr lang="en-US" altLang="en-US" sz="2800" i="1" dirty="0" smtClean="0">
                <a:solidFill>
                  <a:srgbClr val="663300"/>
                </a:solidFill>
              </a:rPr>
              <a:t>Consensus</a:t>
            </a:r>
          </a:p>
          <a:p>
            <a:pPr eaLnBrk="1" hangingPunct="1">
              <a:buClr>
                <a:srgbClr val="663300"/>
              </a:buClr>
              <a:buFont typeface="Courier New" panose="02070309020205020404" pitchFamily="49" charset="0"/>
              <a:buChar char="■"/>
            </a:pPr>
            <a:endParaRPr lang="en-US" altLang="en-US" sz="2800" b="1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32BCB-7604-4D0F-BFA1-74C036C18F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427538"/>
            <a:ext cx="56769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What Is Your Function?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45704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Tasks?  </a:t>
            </a:r>
            <a:r>
              <a:rPr lang="en-US" altLang="en-US" sz="2800" dirty="0" smtClean="0"/>
              <a:t>Anticipated Outcomes?  Deliverables?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Problem Identification?  </a:t>
            </a:r>
            <a:r>
              <a:rPr lang="en-US" altLang="en-US" sz="2800" dirty="0" smtClean="0"/>
              <a:t>Goal-Setting?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Problem-Solving?  </a:t>
            </a:r>
            <a:r>
              <a:rPr lang="en-US" altLang="en-US" sz="2800" dirty="0" smtClean="0"/>
              <a:t>Visioning?</a:t>
            </a: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Listening? </a:t>
            </a:r>
            <a:r>
              <a:rPr lang="en-US" altLang="en-US" sz="2800" dirty="0" smtClean="0"/>
              <a:t>(intake)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Legislative</a:t>
            </a:r>
            <a:r>
              <a:rPr lang="en-US" altLang="en-US" sz="2800" dirty="0" smtClean="0"/>
              <a:t> (policy formation)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Administrative</a:t>
            </a:r>
            <a:r>
              <a:rPr lang="en-US" altLang="en-US" sz="2800" dirty="0" smtClean="0"/>
              <a:t> (implementation)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Adjudicatory</a:t>
            </a:r>
            <a:r>
              <a:rPr lang="en-US" altLang="en-US" sz="2800" dirty="0" smtClean="0"/>
              <a:t> (quasi-judicial)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Appellant</a:t>
            </a:r>
            <a:r>
              <a:rPr lang="en-US" altLang="en-US" sz="2800" dirty="0" smtClean="0"/>
              <a:t> (appeals, exceptions)</a:t>
            </a:r>
          </a:p>
          <a:p>
            <a:pPr eaLnBrk="1" hangingPunct="1">
              <a:buClr>
                <a:srgbClr val="663300"/>
              </a:buClr>
              <a:buFont typeface="Courier New" panose="02070309020205020404" pitchFamily="49" charset="0"/>
              <a:buChar char="■"/>
            </a:pPr>
            <a:endParaRPr lang="en-US" altLang="en-US" sz="2800" b="1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AC338-4347-497B-8483-680714A0E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1096962"/>
          </a:xfrm>
        </p:spPr>
        <p:txBody>
          <a:bodyPr/>
          <a:lstStyle/>
          <a:p>
            <a:r>
              <a:rPr lang="en-US" altLang="en-US" sz="4800" dirty="0" smtClean="0"/>
              <a:t>Best Practices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82000" cy="4875213"/>
          </a:xfrm>
        </p:spPr>
        <p:txBody>
          <a:bodyPr/>
          <a:lstStyle/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Chair focuses on </a:t>
            </a:r>
            <a:r>
              <a:rPr lang="en-US" altLang="en-US" sz="2800" b="1" dirty="0" smtClean="0"/>
              <a:t>process</a:t>
            </a:r>
            <a:r>
              <a:rPr lang="en-US" altLang="en-US" sz="2800" dirty="0" smtClean="0"/>
              <a:t> (not </a:t>
            </a:r>
            <a:r>
              <a:rPr lang="en-US" altLang="en-US" sz="2800" i="1" dirty="0" smtClean="0"/>
              <a:t>outcome</a:t>
            </a:r>
            <a:r>
              <a:rPr lang="en-US" altLang="en-US" sz="2800" dirty="0" smtClean="0"/>
              <a:t>)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Meetings are </a:t>
            </a:r>
            <a:r>
              <a:rPr lang="en-US" altLang="en-US" sz="2800" b="1" dirty="0" smtClean="0"/>
              <a:t>for board members </a:t>
            </a:r>
            <a:r>
              <a:rPr lang="en-US" altLang="en-US" sz="2800" dirty="0" smtClean="0"/>
              <a:t>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</a:t>
            </a:r>
            <a:r>
              <a:rPr lang="en-US" altLang="en-US" sz="2800" b="1" dirty="0" smtClean="0"/>
              <a:t>respectful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</a:t>
            </a:r>
            <a:r>
              <a:rPr lang="en-US" altLang="en-US" sz="2800" b="1" dirty="0" smtClean="0"/>
              <a:t>fair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</a:t>
            </a:r>
            <a:r>
              <a:rPr lang="en-US" altLang="en-US" sz="2800" b="1" dirty="0" smtClean="0"/>
              <a:t>consistent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Be </a:t>
            </a:r>
            <a:r>
              <a:rPr lang="en-US" altLang="en-US" sz="2800" b="1" dirty="0"/>
              <a:t>consistent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</a:t>
            </a:r>
            <a:r>
              <a:rPr lang="en-US" altLang="en-US" sz="2800" b="1" dirty="0" smtClean="0"/>
              <a:t> prepared </a:t>
            </a:r>
            <a:r>
              <a:rPr lang="en-US" altLang="en-US" sz="2800" dirty="0" smtClean="0"/>
              <a:t>(do your </a:t>
            </a:r>
            <a:r>
              <a:rPr lang="en-US" altLang="en-US" sz="2800" i="1" dirty="0" smtClean="0"/>
              <a:t>homework</a:t>
            </a:r>
            <a:r>
              <a:rPr lang="en-US" altLang="en-US" sz="2800" dirty="0" smtClean="0"/>
              <a:t>)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If </a:t>
            </a:r>
            <a:r>
              <a:rPr lang="en-US" altLang="en-US" sz="2800" b="1" dirty="0" smtClean="0"/>
              <a:t>not ready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don’t act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Be </a:t>
            </a:r>
            <a:r>
              <a:rPr lang="en-US" altLang="en-US" sz="2800" b="1" dirty="0" smtClean="0"/>
              <a:t>strong</a:t>
            </a:r>
            <a:r>
              <a:rPr lang="en-US" altLang="en-US" sz="2800" dirty="0" smtClean="0"/>
              <a:t> without being a </a:t>
            </a:r>
            <a:r>
              <a:rPr lang="en-US" altLang="en-US" sz="2800" i="1" dirty="0" smtClean="0"/>
              <a:t>jerk</a:t>
            </a:r>
          </a:p>
          <a:p>
            <a:pPr marL="114300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Meetings are </a:t>
            </a:r>
            <a:r>
              <a:rPr lang="en-US" altLang="en-US" sz="2800" b="1" i="1" dirty="0" smtClean="0"/>
              <a:t>not</a:t>
            </a:r>
            <a:r>
              <a:rPr lang="en-US" altLang="en-US" sz="2800" b="1" dirty="0" smtClean="0"/>
              <a:t> a free-for-all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3EF73-F9F9-41CA-99DA-DAC885579C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90800"/>
            <a:ext cx="2266950" cy="3437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8338" y="3810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719A6-7439-4038-B11B-7C6A585B9D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21508" name="Picture 2" descr="\\blfapp01\redirected$\sharon_BLF\Desktop\Important Resources\Bojo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971800"/>
            <a:ext cx="363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306388"/>
            <a:ext cx="815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If you like this material,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135188"/>
            <a:ext cx="16700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430338" y="3594100"/>
            <a:ext cx="3168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@BojorquezLaw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5292725" y="3686175"/>
            <a:ext cx="3903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Bojorquez Law Firm</a:t>
            </a:r>
          </a:p>
        </p:txBody>
      </p:sp>
      <p:sp>
        <p:nvSpPr>
          <p:cNvPr id="22534" name="AutoShape 8" descr="Image result for image twitter"/>
          <p:cNvSpPr>
            <a:spLocks noChangeAspect="1" noChangeArrowheads="1"/>
          </p:cNvSpPr>
          <p:nvPr/>
        </p:nvSpPr>
        <p:spPr bwMode="auto">
          <a:xfrm>
            <a:off x="-31750" y="-136525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3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170113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4543425"/>
            <a:ext cx="1527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6397625" y="4854575"/>
            <a:ext cx="2441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Bojorquez Law Firm, PC</a:t>
            </a:r>
          </a:p>
        </p:txBody>
      </p:sp>
      <p:pic>
        <p:nvPicPr>
          <p:cNvPr id="2253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124075"/>
            <a:ext cx="16303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1301750"/>
            <a:ext cx="8229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663300"/>
                </a:solidFill>
                <a:latin typeface="+mj-lt"/>
              </a:rPr>
              <a:t>please follow us on…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5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CB4E5-3A95-4618-AEEB-092729235B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5645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3300"/>
                </a:solidFill>
              </a:rPr>
              <a:t>#</a:t>
            </a:r>
            <a:r>
              <a:rPr lang="en-US" sz="4400" b="1" dirty="0" err="1" smtClean="0">
                <a:solidFill>
                  <a:srgbClr val="663300"/>
                </a:solidFill>
              </a:rPr>
              <a:t>BojoLaw</a:t>
            </a:r>
            <a:endParaRPr lang="en-US" sz="44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419725"/>
            <a:ext cx="40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#</a:t>
            </a:r>
            <a:r>
              <a:rPr lang="en-US" sz="2400" b="1" dirty="0" err="1" smtClean="0">
                <a:solidFill>
                  <a:srgbClr val="0000CC"/>
                </a:solidFill>
              </a:rPr>
              <a:t>StrongCitiesStrongTexas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267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Players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Role Clarification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Rules of Procedure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Order of Meeting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Traits for Success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Best Practices</a:t>
            </a:r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US" altLang="en-US" sz="2400" dirty="0" smtClean="0"/>
              <a:t>	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endParaRPr lang="en-US" altLang="en-US" sz="24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11017-7A38-4125-95E5-56DC5E7D5E9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  <p:pic>
        <p:nvPicPr>
          <p:cNvPr id="61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17638"/>
            <a:ext cx="40576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Boards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229600" cy="53038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City Council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Planning &amp; Zoning Commission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Economic Development Corporation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Boards, Committees &amp; Task Forces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Resolution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Ordinance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Executive Order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Charter</a:t>
            </a:r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US" altLang="en-US" sz="2400" dirty="0" smtClean="0"/>
              <a:t>	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Font typeface="Courier New" panose="02070309020205020404" pitchFamily="49" charset="0"/>
              <a:buNone/>
            </a:pPr>
            <a:endParaRPr lang="en-US" alt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165CD-044F-4149-8B29-FBE3F9563CA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Who Are The Players?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543800" cy="51736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City Officials </a:t>
            </a:r>
            <a:r>
              <a:rPr lang="en-US" altLang="en-US" sz="2400" dirty="0" smtClean="0"/>
              <a:t>(elected, staff, volunteers, contractors)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Citizens</a:t>
            </a:r>
            <a:r>
              <a:rPr lang="en-US" altLang="en-US" sz="2600" dirty="0" smtClean="0"/>
              <a:t> (residents, owners, tourists, business owners, workers, civic leaders)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Special Interest Groups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Regulators</a:t>
            </a:r>
            <a:r>
              <a:rPr lang="en-US" altLang="en-US" sz="2600" dirty="0" smtClean="0"/>
              <a:t> (state, federal, local)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Media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Utilities / Political Subdivisions / Districts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Neighboring Communities </a:t>
            </a:r>
            <a:r>
              <a:rPr lang="en-US" altLang="en-US" sz="2600" dirty="0" smtClean="0"/>
              <a:t>(region)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600" b="1" dirty="0" smtClean="0"/>
              <a:t>Judiciary</a:t>
            </a:r>
          </a:p>
          <a:p>
            <a:pPr eaLnBrk="1" hangingPunct="1">
              <a:buClr>
                <a:srgbClr val="663300"/>
              </a:buClr>
              <a:buFont typeface="Courier New" panose="02070309020205020404" pitchFamily="49" charset="0"/>
              <a:buChar char="■"/>
            </a:pPr>
            <a:endParaRPr lang="en-US" altLang="en-US" sz="2800" b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7713F-595D-42C3-BF7A-128B1FA900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Roles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2296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Chair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Members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Staff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Applicants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Audience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Media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3600" dirty="0" smtClean="0"/>
              <a:t>Experts / Consultants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60120-7599-488A-BD3C-32FB269DF0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752600"/>
            <a:ext cx="5013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Role Clarification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1"/>
            <a:ext cx="7924800" cy="3124200"/>
          </a:xfrm>
        </p:spPr>
        <p:txBody>
          <a:bodyPr numCol="2"/>
          <a:lstStyle/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Legislator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Representative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Executive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Administrator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Advisor / Counselor / Consultant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Advocate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Commentator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Subject Expert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Information Gather</a:t>
            </a:r>
          </a:p>
          <a:p>
            <a:pPr eaLnBrk="1" hangingPunct="1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Observer</a:t>
            </a:r>
          </a:p>
          <a:p>
            <a:pPr eaLnBrk="1" hangingPunct="1">
              <a:buClr>
                <a:srgbClr val="663300"/>
              </a:buClr>
              <a:buFont typeface="Courier New" panose="02070309020205020404" pitchFamily="49" charset="0"/>
              <a:buChar char="■"/>
            </a:pPr>
            <a:endParaRPr lang="en-US" altLang="en-US" sz="2800" b="1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F11874-ABB2-4C46-9C9D-CB2E0C226F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48817"/>
            <a:ext cx="3962400" cy="1844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48678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Tribal</a:t>
            </a:r>
          </a:p>
          <a:p>
            <a:r>
              <a:rPr lang="en-US" dirty="0" smtClean="0"/>
              <a:t>Council</a:t>
            </a:r>
          </a:p>
          <a:p>
            <a:r>
              <a:rPr lang="en-US" dirty="0" smtClean="0"/>
              <a:t>Circle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Common Problems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7638"/>
            <a:ext cx="5181600" cy="48275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Too many speaking at once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Conversation strays off topic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Feelings get hurt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Uncertainty of purpose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Confusion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Different understandings of the outcome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en-US" sz="2400" i="1" dirty="0" smtClean="0"/>
              <a:t>What happened?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en-US" sz="2400" i="1" dirty="0" smtClean="0"/>
              <a:t>What did we do?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70F0B-210E-4C7F-9137-D9D69DDB180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133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752600"/>
            <a:ext cx="32289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" t="3332" r="3333" b="10001"/>
          <a:stretch/>
        </p:blipFill>
        <p:spPr>
          <a:xfrm>
            <a:off x="5410200" y="3826211"/>
            <a:ext cx="2895600" cy="2657139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Rules of Order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3820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Purpose of </a:t>
            </a:r>
            <a:r>
              <a:rPr lang="en-US" altLang="en-US" dirty="0" smtClean="0"/>
              <a:t>meeting: To conduct business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Maintenance of Decorum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Should be conducted in a manner that is fair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Vital to the effectiveness, efficiency, and integrity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Order be maintained</a:t>
            </a:r>
          </a:p>
          <a:p>
            <a:pPr marL="0" indent="0" eaLnBrk="1" hangingPunct="1">
              <a:buClr>
                <a:srgbClr val="663300"/>
              </a:buClr>
              <a:buFontTx/>
              <a:buNone/>
              <a:defRPr/>
            </a:pPr>
            <a:endParaRPr lang="en-US" altLang="en-US" sz="3600" b="1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EC28B-F2BC-4FDF-BD6E-42DCD9726D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8678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Conch</a:t>
            </a:r>
          </a:p>
          <a:p>
            <a:r>
              <a:rPr lang="en-US" dirty="0" smtClean="0"/>
              <a:t>Shell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Procedural Rules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5791200" cy="47085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Parliamentary Procedure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Date back to ancient Greece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English Parliament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i="1" dirty="0" smtClean="0"/>
              <a:t>Robert’s Rules of Order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Rare for a board to formally adopt Robert’s rules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50069-7380-4042-B16F-E05A7BC32F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33538"/>
            <a:ext cx="2346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© Bojorquez Law Firm, PC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566</Words>
  <Application>Microsoft Office PowerPoint</Application>
  <PresentationFormat>On-screen Show (4:3)</PresentationFormat>
  <Paragraphs>165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Times New Roman</vt:lpstr>
      <vt:lpstr>Wingdings</vt:lpstr>
      <vt:lpstr>Default Design</vt:lpstr>
      <vt:lpstr>Better Board Meetings: Roles, Procedures &amp; Tips</vt:lpstr>
      <vt:lpstr>Overview</vt:lpstr>
      <vt:lpstr>Boards</vt:lpstr>
      <vt:lpstr>Who Are The Players?</vt:lpstr>
      <vt:lpstr>Roles</vt:lpstr>
      <vt:lpstr>Role Clarification</vt:lpstr>
      <vt:lpstr>Common Problems</vt:lpstr>
      <vt:lpstr>Rules of Order</vt:lpstr>
      <vt:lpstr>Procedural Rules</vt:lpstr>
      <vt:lpstr>Typical Sequence of Meetings</vt:lpstr>
      <vt:lpstr>Typical Meeting Sequence</vt:lpstr>
      <vt:lpstr>Traits of Successful Members</vt:lpstr>
      <vt:lpstr>What Is Your Function?</vt:lpstr>
      <vt:lpstr>Best Practices</vt:lpstr>
      <vt:lpstr>PowerPoint Presentation</vt:lpstr>
      <vt:lpstr>PowerPoint Presentation</vt:lpstr>
    </vt:vector>
  </TitlesOfParts>
  <Company>Bovey Akers &amp; Bojorquez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J. Bojorquez</dc:creator>
  <cp:lastModifiedBy>Jaclyn Hernandez</cp:lastModifiedBy>
  <cp:revision>343</cp:revision>
  <cp:lastPrinted>2016-09-07T13:59:25Z</cp:lastPrinted>
  <dcterms:created xsi:type="dcterms:W3CDTF">2003-02-05T15:38:57Z</dcterms:created>
  <dcterms:modified xsi:type="dcterms:W3CDTF">2017-12-08T18:47:34Z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